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87" r:id="rId2"/>
    <p:sldId id="294" r:id="rId3"/>
    <p:sldId id="307" r:id="rId4"/>
    <p:sldId id="303" r:id="rId5"/>
    <p:sldId id="302" r:id="rId6"/>
    <p:sldId id="308" r:id="rId7"/>
    <p:sldId id="313" r:id="rId8"/>
    <p:sldId id="319" r:id="rId9"/>
    <p:sldId id="301" r:id="rId10"/>
    <p:sldId id="320" r:id="rId11"/>
    <p:sldId id="314" r:id="rId12"/>
    <p:sldId id="316" r:id="rId13"/>
    <p:sldId id="318" r:id="rId14"/>
    <p:sldId id="311" r:id="rId15"/>
    <p:sldId id="312" r:id="rId16"/>
    <p:sldId id="322" r:id="rId17"/>
    <p:sldId id="32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57" autoAdjust="0"/>
    <p:restoredTop sz="96252" autoAdjust="0"/>
  </p:normalViewPr>
  <p:slideViewPr>
    <p:cSldViewPr snapToGrid="0" snapToObjects="1">
      <p:cViewPr varScale="1">
        <p:scale>
          <a:sx n="100" d="100"/>
          <a:sy n="100" d="100"/>
        </p:scale>
        <p:origin x="86" y="110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png>
</file>

<file path=ppt/media/image11.jpe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wmf>
</file>

<file path=ppt/media/image27.wm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png>
</file>

<file path=ppt/media/image37.wmf>
</file>

<file path=ppt/media/image38.png>
</file>

<file path=ppt/media/image39.png>
</file>

<file path=ppt/media/image4.svg>
</file>

<file path=ppt/media/image40.wmf>
</file>

<file path=ppt/media/image41.wmf>
</file>

<file path=ppt/media/image42.png>
</file>

<file path=ppt/media/image43.svg>
</file>

<file path=ppt/media/image44.png>
</file>

<file path=ppt/media/image45.jpeg>
</file>

<file path=ppt/media/image46.wmf>
</file>

<file path=ppt/media/image47.wmf>
</file>

<file path=ppt/media/image48.wmf>
</file>

<file path=ppt/media/image49.png>
</file>

<file path=ppt/media/image5.png>
</file>

<file path=ppt/media/image50.png>
</file>

<file path=ppt/media/image51.wmf>
</file>

<file path=ppt/media/image52.png>
</file>

<file path=ppt/media/image53.wmf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2023/7/21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大地纬度和地心纬度差别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765C3-F77A-6D4A-A49F-194A41CA7DB6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3376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7/21/2023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31.png"/><Relationship Id="rId7" Type="http://schemas.openxmlformats.org/officeDocument/2006/relationships/image" Target="../media/image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37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9.png"/><Relationship Id="rId7" Type="http://schemas.openxmlformats.org/officeDocument/2006/relationships/image" Target="../media/image41.w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40.w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43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image" Target="../media/image45.jpeg"/><Relationship Id="rId7" Type="http://schemas.openxmlformats.org/officeDocument/2006/relationships/image" Target="../media/image47.wm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43.svg"/><Relationship Id="rId5" Type="http://schemas.openxmlformats.org/officeDocument/2006/relationships/image" Target="../media/image46.wmf"/><Relationship Id="rId10" Type="http://schemas.openxmlformats.org/officeDocument/2006/relationships/image" Target="../media/image42.png"/><Relationship Id="rId4" Type="http://schemas.openxmlformats.org/officeDocument/2006/relationships/oleObject" Target="../embeddings/oleObject6.bin"/><Relationship Id="rId9" Type="http://schemas.openxmlformats.org/officeDocument/2006/relationships/image" Target="../media/image48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wmf"/><Relationship Id="rId13" Type="http://schemas.openxmlformats.org/officeDocument/2006/relationships/image" Target="../media/image43.svg"/><Relationship Id="rId3" Type="http://schemas.openxmlformats.org/officeDocument/2006/relationships/image" Target="../media/image50.png"/><Relationship Id="rId7" Type="http://schemas.openxmlformats.org/officeDocument/2006/relationships/oleObject" Target="../embeddings/oleObject10.bin"/><Relationship Id="rId12" Type="http://schemas.openxmlformats.org/officeDocument/2006/relationships/image" Target="../media/image42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11" Type="http://schemas.openxmlformats.org/officeDocument/2006/relationships/image" Target="../media/image55.png"/><Relationship Id="rId5" Type="http://schemas.openxmlformats.org/officeDocument/2006/relationships/image" Target="../media/image51.wmf"/><Relationship Id="rId10" Type="http://schemas.openxmlformats.org/officeDocument/2006/relationships/image" Target="../media/image54.png"/><Relationship Id="rId4" Type="http://schemas.openxmlformats.org/officeDocument/2006/relationships/oleObject" Target="../embeddings/oleObject9.bin"/><Relationship Id="rId9" Type="http://schemas.openxmlformats.org/officeDocument/2006/relationships/hyperlink" Target="https://docs.astropy.org/en/stable/coordinates/common_errors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15.png"/><Relationship Id="rId7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6.png"/><Relationship Id="rId10" Type="http://schemas.openxmlformats.org/officeDocument/2006/relationships/image" Target="../media/image4.svg"/><Relationship Id="rId4" Type="http://schemas.openxmlformats.org/officeDocument/2006/relationships/image" Target="../media/image11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hyperlink" Target="http://www.n2yo.com/" TargetMode="External"/><Relationship Id="rId7" Type="http://schemas.openxmlformats.org/officeDocument/2006/relationships/image" Target="../media/image26.w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4.svg"/><Relationship Id="rId5" Type="http://schemas.openxmlformats.org/officeDocument/2006/relationships/image" Target="../media/image25.png"/><Relationship Id="rId10" Type="http://schemas.openxmlformats.org/officeDocument/2006/relationships/image" Target="../media/image3.png"/><Relationship Id="rId4" Type="http://schemas.openxmlformats.org/officeDocument/2006/relationships/hyperlink" Target="https://www.satflare.com/track.asp?q=visual" TargetMode="External"/><Relationship Id="rId9" Type="http://schemas.openxmlformats.org/officeDocument/2006/relationships/image" Target="../media/image27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参考材料：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</a:t>
            </a: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态势感知导论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站心坐标系和观测几何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0C9EDEE-C428-CD5D-2D05-1EC178B15FB5}"/>
              </a:ext>
            </a:extLst>
          </p:cNvPr>
          <p:cNvSpPr/>
          <p:nvPr/>
        </p:nvSpPr>
        <p:spPr>
          <a:xfrm>
            <a:off x="3003414" y="4516087"/>
            <a:ext cx="5626779" cy="1308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航天动力学引论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1.3~1.5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节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球面天文学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第二、三章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650274D-9BA1-B051-E073-2FA520F9F45B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 </a:t>
            </a:r>
            <a:r>
              <a:rPr lang="en-US" altLang="zh-CN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in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2023</a:t>
            </a: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4804093" cy="1862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方法一：球面三角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4" name="图片 3" descr="图片包含 图示&#10;&#10;描述已自动生成">
            <a:extLst>
              <a:ext uri="{FF2B5EF4-FFF2-40B4-BE49-F238E27FC236}">
                <a16:creationId xmlns:a16="http://schemas.microsoft.com/office/drawing/2014/main" id="{D80C0BF4-F831-5884-6E72-F8DC1C01E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388" y="2336521"/>
            <a:ext cx="4297922" cy="3322968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92B8CA64-F7B0-E1E9-699C-C818A225B02A}"/>
              </a:ext>
            </a:extLst>
          </p:cNvPr>
          <p:cNvGrpSpPr/>
          <p:nvPr/>
        </p:nvGrpSpPr>
        <p:grpSpPr>
          <a:xfrm>
            <a:off x="8395494" y="2228958"/>
            <a:ext cx="3357721" cy="3476043"/>
            <a:chOff x="3763327" y="3415115"/>
            <a:chExt cx="3019425" cy="316230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3730E32-8A66-CF69-A668-05BF22BD0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3327" y="3415115"/>
              <a:ext cx="3019425" cy="3162300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D1C19E8-B411-CA51-5412-3744B50F0561}"/>
                </a:ext>
              </a:extLst>
            </p:cNvPr>
            <p:cNvSpPr/>
            <p:nvPr/>
          </p:nvSpPr>
          <p:spPr>
            <a:xfrm rot="20426929">
              <a:off x="5035792" y="4310820"/>
              <a:ext cx="545226" cy="670399"/>
            </a:xfrm>
            <a:prstGeom prst="ellipse">
              <a:avLst/>
            </a:prstGeom>
            <a:noFill/>
            <a:ln w="38100">
              <a:solidFill>
                <a:srgbClr val="0000FF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1DFC8EAF-EB66-3986-A777-E23B5BF671AE}"/>
              </a:ext>
            </a:extLst>
          </p:cNvPr>
          <p:cNvSpPr/>
          <p:nvPr/>
        </p:nvSpPr>
        <p:spPr>
          <a:xfrm>
            <a:off x="7738402" y="1052513"/>
            <a:ext cx="4222743" cy="1862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方法二：坐标转换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330C9DE-6E78-2421-AA98-ADB2ABBC8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55" y="2291009"/>
            <a:ext cx="3424401" cy="3413992"/>
          </a:xfrm>
          <a:prstGeom prst="rect">
            <a:avLst/>
          </a:prstGeom>
        </p:spPr>
      </p:pic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1A055ACB-B0E8-04C5-C164-BCDDAE5784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70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059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航天器可见性条件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：夜晚（太阳落山）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4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航天器可见性条件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：被照亮（不在地影）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ψ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&lt; </a:t>
            </a:r>
            <a:r>
              <a:rPr lang="en-US" altLang="zh-CN" sz="24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ψ</a:t>
            </a:r>
            <a:r>
              <a:rPr lang="en-US" altLang="zh-CN" sz="2400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en-US" altLang="zh-CN" sz="2400" b="1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或 </a:t>
            </a:r>
            <a:r>
              <a:rPr lang="en-US" altLang="zh-CN" sz="24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cos</a:t>
            </a:r>
            <a:r>
              <a:rPr lang="en-US" altLang="zh-CN" sz="2400" i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ψ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cos</a:t>
            </a:r>
            <a:r>
              <a:rPr lang="en-US" altLang="zh-CN" sz="24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ψ</a:t>
            </a:r>
            <a:r>
              <a:rPr lang="en-US" altLang="zh-CN" sz="2400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观测相位角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通常定义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en-US" altLang="zh-CN" sz="24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φ</a:t>
            </a:r>
            <a:r>
              <a:rPr lang="en-US" altLang="zh-CN" sz="2400" b="1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0-180°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4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影响目标亮度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可观测性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（见第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16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节课）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40677" y="6168636"/>
            <a:ext cx="67476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光学观测特有，雷达、激光理论上不受限制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BD44A6-5983-33F2-095D-BEB9A97F35DF}"/>
              </a:ext>
            </a:extLst>
          </p:cNvPr>
          <p:cNvSpPr/>
          <p:nvPr/>
        </p:nvSpPr>
        <p:spPr>
          <a:xfrm>
            <a:off x="5369884" y="1894261"/>
            <a:ext cx="24531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4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β</a:t>
            </a:r>
            <a:r>
              <a:rPr lang="en-US" altLang="zh-CN" sz="24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en-US" altLang="zh-CN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9°</a:t>
            </a:r>
            <a:endParaRPr lang="zh-CN" sz="24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614C86C-95CF-C6CE-835C-0296C7F7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2294" y="827280"/>
            <a:ext cx="2067592" cy="21058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598432D-ECA4-3554-4583-5503F3D38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541" y="1880221"/>
            <a:ext cx="3920343" cy="52223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621A7F6-F3EC-D958-7189-BD9C1B99D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0163" y="3464974"/>
            <a:ext cx="3530717" cy="629682"/>
          </a:xfrm>
          <a:prstGeom prst="rect">
            <a:avLst/>
          </a:prstGeom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2CA731C2-F129-8187-4975-8FCB03801066}"/>
              </a:ext>
            </a:extLst>
          </p:cNvPr>
          <p:cNvGrpSpPr/>
          <p:nvPr/>
        </p:nvGrpSpPr>
        <p:grpSpPr>
          <a:xfrm>
            <a:off x="7669726" y="3018901"/>
            <a:ext cx="3960984" cy="1751946"/>
            <a:chOff x="7823028" y="3253197"/>
            <a:chExt cx="3960984" cy="175194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9A76593D-81C2-C6DA-132F-0B3E04373BF1}"/>
                </a:ext>
              </a:extLst>
            </p:cNvPr>
            <p:cNvGrpSpPr/>
            <p:nvPr/>
          </p:nvGrpSpPr>
          <p:grpSpPr>
            <a:xfrm>
              <a:off x="7823028" y="3253197"/>
              <a:ext cx="3960984" cy="1751946"/>
              <a:chOff x="7823028" y="3253197"/>
              <a:chExt cx="3960984" cy="1751946"/>
            </a:xfrm>
          </p:grpSpPr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F6601737-7D41-5ECF-4196-A1A30E81C2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23028" y="3253197"/>
                <a:ext cx="3206895" cy="1751946"/>
              </a:xfrm>
              <a:prstGeom prst="rect">
                <a:avLst/>
              </a:prstGeom>
            </p:spPr>
          </p:pic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FCFCE490-F9D7-4C14-F6C6-607275332703}"/>
                  </a:ext>
                </a:extLst>
              </p:cNvPr>
              <p:cNvGrpSpPr/>
              <p:nvPr/>
            </p:nvGrpSpPr>
            <p:grpSpPr>
              <a:xfrm>
                <a:off x="7915959" y="3557772"/>
                <a:ext cx="3868053" cy="394385"/>
                <a:chOff x="7645571" y="3756102"/>
                <a:chExt cx="3868053" cy="394385"/>
              </a:xfrm>
            </p:grpSpPr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4F8B8977-69B8-15AD-F2B0-01634C238C3C}"/>
                    </a:ext>
                  </a:extLst>
                </p:cNvPr>
                <p:cNvSpPr/>
                <p:nvPr/>
              </p:nvSpPr>
              <p:spPr>
                <a:xfrm>
                  <a:off x="7645571" y="3811933"/>
                  <a:ext cx="1021789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 fontAlgn="auto">
                    <a:spcAft>
                      <a:spcPts val="0"/>
                    </a:spcAft>
                  </a:pPr>
                  <a:r>
                    <a:rPr lang="zh-CN" altLang="en-US" sz="1600" b="1" dirty="0">
                      <a:solidFill>
                        <a:srgbClr val="0000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日下点</a:t>
                  </a:r>
                  <a:endParaRPr lang="zh-CN" sz="16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0AA77C88-E40B-960E-240E-9999AE85B4A1}"/>
                    </a:ext>
                  </a:extLst>
                </p:cNvPr>
                <p:cNvSpPr/>
                <p:nvPr/>
              </p:nvSpPr>
              <p:spPr>
                <a:xfrm>
                  <a:off x="10491835" y="3756102"/>
                  <a:ext cx="1021789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 fontAlgn="auto">
                    <a:spcAft>
                      <a:spcPts val="0"/>
                    </a:spcAft>
                  </a:pPr>
                  <a:r>
                    <a:rPr lang="zh-CN" altLang="en-US" sz="1600" b="1" dirty="0">
                      <a:solidFill>
                        <a:srgbClr val="0000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地影线</a:t>
                  </a:r>
                  <a:endParaRPr lang="zh-CN" sz="16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33938977-59AE-67C9-78CC-74B1F230E582}"/>
                </a:ext>
              </a:extLst>
            </p:cNvPr>
            <p:cNvSpPr/>
            <p:nvPr/>
          </p:nvSpPr>
          <p:spPr>
            <a:xfrm>
              <a:off x="8595360" y="4276578"/>
              <a:ext cx="126609" cy="126609"/>
            </a:xfrm>
            <a:prstGeom prst="ellipse">
              <a:avLst/>
            </a:prstGeom>
            <a:solidFill>
              <a:srgbClr val="0000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8793B85F-A31F-F431-95E3-7C9C1E37BF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2909" y="4816434"/>
            <a:ext cx="2084842" cy="1837245"/>
          </a:xfrm>
          <a:prstGeom prst="rect">
            <a:avLst/>
          </a:prstGeom>
        </p:spPr>
      </p:pic>
      <p:pic>
        <p:nvPicPr>
          <p:cNvPr id="7" name="图形 6" descr="困惑的脸轮廓 纯色填充">
            <a:extLst>
              <a:ext uri="{FF2B5EF4-FFF2-40B4-BE49-F238E27FC236}">
                <a16:creationId xmlns:a16="http://schemas.microsoft.com/office/drawing/2014/main" id="{0F29AFC3-CBBD-0ED5-B8E2-F244FEC56DF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08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9" name="图片 8" descr="地图&#10;&#10;描述已自动生成">
            <a:extLst>
              <a:ext uri="{FF2B5EF4-FFF2-40B4-BE49-F238E27FC236}">
                <a16:creationId xmlns:a16="http://schemas.microsoft.com/office/drawing/2014/main" id="{779447AD-F379-DB1B-3EF4-F8C4235A0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290" y="751392"/>
            <a:ext cx="8610600" cy="583882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5E1A663-2CAD-D9B3-D5E0-1786C9E1A505}"/>
              </a:ext>
            </a:extLst>
          </p:cNvPr>
          <p:cNvSpPr/>
          <p:nvPr/>
        </p:nvSpPr>
        <p:spPr>
          <a:xfrm>
            <a:off x="444866" y="4177586"/>
            <a:ext cx="13084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目标星下点</a:t>
            </a:r>
            <a:endParaRPr lang="zh-CN" sz="1600" b="1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2E969B3-E9C3-A9B0-F866-B967CFAFEDDC}"/>
              </a:ext>
            </a:extLst>
          </p:cNvPr>
          <p:cNvSpPr/>
          <p:nvPr/>
        </p:nvSpPr>
        <p:spPr>
          <a:xfrm>
            <a:off x="10451483" y="1153032"/>
            <a:ext cx="13084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可观测范围</a:t>
            </a:r>
            <a:endParaRPr lang="zh-CN" sz="16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4219CCE-59A3-DFC3-8F1D-0104EDA30A81}"/>
              </a:ext>
            </a:extLst>
          </p:cNvPr>
          <p:cNvSpPr/>
          <p:nvPr/>
        </p:nvSpPr>
        <p:spPr>
          <a:xfrm>
            <a:off x="401070" y="958040"/>
            <a:ext cx="13084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晨昏线</a:t>
            </a:r>
            <a:endParaRPr lang="zh-CN" sz="1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4E2EFF4-BA1F-30E1-0B6D-9C00C372E377}"/>
              </a:ext>
            </a:extLst>
          </p:cNvPr>
          <p:cNvSpPr/>
          <p:nvPr/>
        </p:nvSpPr>
        <p:spPr>
          <a:xfrm>
            <a:off x="10504721" y="3568824"/>
            <a:ext cx="14847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地影区域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（在同步轨道高度）</a:t>
            </a:r>
            <a:endParaRPr 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F10ECA-EFE2-8005-33C9-56927E7EFB50}"/>
              </a:ext>
            </a:extLst>
          </p:cNvPr>
          <p:cNvSpPr/>
          <p:nvPr/>
        </p:nvSpPr>
        <p:spPr>
          <a:xfrm>
            <a:off x="10438710" y="2913648"/>
            <a:ext cx="1616821" cy="33855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月光干扰范围</a:t>
            </a:r>
            <a:endParaRPr 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7475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08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视差：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地心视差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周日视差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恒星：忽略不计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太阳系天体：视差位移修正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人造卫星：站心坐标系和地心坐标系转换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周年视差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秒差距 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~ 3.26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光年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1523721-8E60-55DD-632C-E0986EAC9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4296" y="1052513"/>
            <a:ext cx="2419688" cy="5210902"/>
          </a:xfrm>
          <a:prstGeom prst="rect">
            <a:avLst/>
          </a:prstGeom>
        </p:spPr>
      </p:pic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276136D6-3B4B-8853-3795-333A3FD86E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0918679"/>
              </p:ext>
            </p:extLst>
          </p:nvPr>
        </p:nvGraphicFramePr>
        <p:xfrm>
          <a:off x="2557216" y="2400167"/>
          <a:ext cx="1660490" cy="550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569520" imgH="189360" progId="Equation.AxMath">
                  <p:embed/>
                </p:oleObj>
              </mc:Choice>
              <mc:Fallback>
                <p:oleObj name="AxMath" r:id="rId3" imgW="569520" imgH="189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57216" y="2400167"/>
                        <a:ext cx="1660490" cy="550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D32EA4C4-272F-2307-6DB8-B8DD102788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609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889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大气折射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（蒙气差）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光线经过大气层弯曲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202100" y="5779395"/>
            <a:ext cx="28525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平面等密度大气</a:t>
            </a: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07A62E-9001-C3D9-B4EC-F1FD37D3D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024" y="1885187"/>
            <a:ext cx="3796650" cy="389420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99B53B3-0458-72BF-EDF6-D5E5605A1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629" y="1969477"/>
            <a:ext cx="2856963" cy="3708376"/>
          </a:xfrm>
          <a:prstGeom prst="rect">
            <a:avLst/>
          </a:prstGeom>
        </p:spPr>
      </p:pic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81B1F984-3E67-37BD-165A-5D1DF764F6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4972529"/>
              </p:ext>
            </p:extLst>
          </p:nvPr>
        </p:nvGraphicFramePr>
        <p:xfrm>
          <a:off x="350869" y="3082461"/>
          <a:ext cx="4495200" cy="4152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079000" imgH="192240" progId="Equation.AxMath">
                  <p:embed/>
                </p:oleObj>
              </mc:Choice>
              <mc:Fallback>
                <p:oleObj name="AxMath" r:id="rId4" imgW="2079000" imgH="1922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0869" y="3082461"/>
                        <a:ext cx="4495200" cy="4152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F2B2A6AF-3CAF-F7FD-A38B-49B748528D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647023"/>
              </p:ext>
            </p:extLst>
          </p:nvPr>
        </p:nvGraphicFramePr>
        <p:xfrm>
          <a:off x="1310521" y="3830493"/>
          <a:ext cx="24161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208160" imgH="190800" progId="Equation.AxMath">
                  <p:embed/>
                </p:oleObj>
              </mc:Choice>
              <mc:Fallback>
                <p:oleObj name="AxMath" r:id="rId6" imgW="1208160" imgH="190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10521" y="3830493"/>
                        <a:ext cx="24161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形 6" descr="眩晕的脸轮廓 纯色填充">
            <a:extLst>
              <a:ext uri="{FF2B5EF4-FFF2-40B4-BE49-F238E27FC236}">
                <a16:creationId xmlns:a16="http://schemas.microsoft.com/office/drawing/2014/main" id="{45ECA2C8-56CA-3960-1FA0-654B745CE78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709074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5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794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光行差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产生原因：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）光速有限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）观测者在运动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运动方向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产生偏差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893291" y="5639373"/>
            <a:ext cx="22803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光行差发现者</a:t>
            </a:r>
            <a:r>
              <a:rPr lang="en-GB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Bradley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基于“以太”给出的光行差解释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CCF888C-5CC8-1B65-67D1-25C6BBDAA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017" y="1782953"/>
            <a:ext cx="4412166" cy="3681675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5DE2DC74-F828-7A7B-24FD-F3F78E41682E}"/>
              </a:ext>
            </a:extLst>
          </p:cNvPr>
          <p:cNvSpPr/>
          <p:nvPr/>
        </p:nvSpPr>
        <p:spPr>
          <a:xfrm>
            <a:off x="7480912" y="1033013"/>
            <a:ext cx="106980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静止时  观测方向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（真方向）</a:t>
            </a:r>
            <a:endParaRPr 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8842E41-9E41-0964-5B5D-62224DC6A242}"/>
              </a:ext>
            </a:extLst>
          </p:cNvPr>
          <p:cNvSpPr/>
          <p:nvPr/>
        </p:nvSpPr>
        <p:spPr>
          <a:xfrm>
            <a:off x="5262017" y="3038084"/>
            <a:ext cx="10698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光行时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69D1C74-A81B-9971-5925-9FABD7E02F2C}"/>
              </a:ext>
            </a:extLst>
          </p:cNvPr>
          <p:cNvSpPr/>
          <p:nvPr/>
        </p:nvSpPr>
        <p:spPr>
          <a:xfrm>
            <a:off x="8328541" y="4565962"/>
            <a:ext cx="10698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运动方向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C69E672-865B-57FF-7919-FB01FB19A593}"/>
              </a:ext>
            </a:extLst>
          </p:cNvPr>
          <p:cNvSpPr/>
          <p:nvPr/>
        </p:nvSpPr>
        <p:spPr>
          <a:xfrm>
            <a:off x="8697197" y="1033013"/>
            <a:ext cx="106980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运动中  观测方向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（视方向）</a:t>
            </a:r>
            <a:endParaRPr 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3CC85CC-C90A-F595-7559-D92DAC563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7231" y="3544743"/>
            <a:ext cx="1586948" cy="187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5" name="对象 24">
            <a:extLst>
              <a:ext uri="{FF2B5EF4-FFF2-40B4-BE49-F238E27FC236}">
                <a16:creationId xmlns:a16="http://schemas.microsoft.com/office/drawing/2014/main" id="{4FC2F6CC-E33E-17AA-B893-1179CB14C1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1147926"/>
              </p:ext>
            </p:extLst>
          </p:nvPr>
        </p:nvGraphicFramePr>
        <p:xfrm>
          <a:off x="2084769" y="3738514"/>
          <a:ext cx="1389742" cy="7783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621360" imgH="347040" progId="Equation.AxMath">
                  <p:embed/>
                </p:oleObj>
              </mc:Choice>
              <mc:Fallback>
                <p:oleObj name="AxMath" r:id="rId4" imgW="621360" imgH="3470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84769" y="3738514"/>
                        <a:ext cx="1389742" cy="7783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对象 42">
            <a:extLst>
              <a:ext uri="{FF2B5EF4-FFF2-40B4-BE49-F238E27FC236}">
                <a16:creationId xmlns:a16="http://schemas.microsoft.com/office/drawing/2014/main" id="{584F0A12-2DBF-E1FE-FDCD-11910D5B54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6225811"/>
              </p:ext>
            </p:extLst>
          </p:nvPr>
        </p:nvGraphicFramePr>
        <p:xfrm>
          <a:off x="1324202" y="4565962"/>
          <a:ext cx="3152775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575720" imgH="346680" progId="Equation.AxMath">
                  <p:embed/>
                </p:oleObj>
              </mc:Choice>
              <mc:Fallback>
                <p:oleObj name="AxMath" r:id="rId6" imgW="1575720" imgH="346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24202" y="4565962"/>
                        <a:ext cx="3152775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对象 43">
            <a:extLst>
              <a:ext uri="{FF2B5EF4-FFF2-40B4-BE49-F238E27FC236}">
                <a16:creationId xmlns:a16="http://schemas.microsoft.com/office/drawing/2014/main" id="{560427BF-7675-6FB0-0615-41717E880B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024480"/>
              </p:ext>
            </p:extLst>
          </p:nvPr>
        </p:nvGraphicFramePr>
        <p:xfrm>
          <a:off x="8404229" y="1143388"/>
          <a:ext cx="292968" cy="5818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11960" imgH="224280" progId="Equation.AxMath">
                  <p:embed/>
                </p:oleObj>
              </mc:Choice>
              <mc:Fallback>
                <p:oleObj name="AxMath" r:id="rId8" imgW="111960" imgH="2242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04229" y="1143388"/>
                        <a:ext cx="292968" cy="5818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2EBBF8C6-2EF3-2B1C-15DD-B48A37C4823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709074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13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135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光行差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周日光行差：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~0.319″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地心到站心的转换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周年光行差：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光行差常数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20.49552″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行星光行差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考虑光到达过程中行星运动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D740AB9-41FE-071C-1E5C-E89C38E8F86C}"/>
              </a:ext>
            </a:extLst>
          </p:cNvPr>
          <p:cNvSpPr txBox="1"/>
          <p:nvPr/>
        </p:nvSpPr>
        <p:spPr>
          <a:xfrm>
            <a:off x="863974" y="2654249"/>
            <a:ext cx="3181919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地心到站心的转换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010DACCF-1CF1-B974-4C85-5686F8F2AC67}"/>
              </a:ext>
            </a:extLst>
          </p:cNvPr>
          <p:cNvGrpSpPr/>
          <p:nvPr/>
        </p:nvGrpSpPr>
        <p:grpSpPr>
          <a:xfrm>
            <a:off x="5281317" y="1128082"/>
            <a:ext cx="2073471" cy="2216329"/>
            <a:chOff x="3515969" y="3712107"/>
            <a:chExt cx="2073471" cy="2216329"/>
          </a:xfrm>
        </p:grpSpPr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E9F93BA-1206-E0E8-EFC6-091A87186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15969" y="3712107"/>
              <a:ext cx="2073471" cy="2216329"/>
            </a:xfrm>
            <a:prstGeom prst="rect">
              <a:avLst/>
            </a:prstGeom>
          </p:spPr>
        </p:pic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00527DA-F7F8-1478-60F2-056C4922F42D}"/>
                </a:ext>
              </a:extLst>
            </p:cNvPr>
            <p:cNvSpPr/>
            <p:nvPr/>
          </p:nvSpPr>
          <p:spPr>
            <a:xfrm>
              <a:off x="3867689" y="4645289"/>
              <a:ext cx="79003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向点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FA1A6DBD-2FF2-F9CA-222C-EAE8629134D2}"/>
              </a:ext>
            </a:extLst>
          </p:cNvPr>
          <p:cNvGrpSpPr/>
          <p:nvPr/>
        </p:nvGrpSpPr>
        <p:grpSpPr>
          <a:xfrm>
            <a:off x="8209227" y="1074304"/>
            <a:ext cx="2584796" cy="2027909"/>
            <a:chOff x="5609141" y="3904140"/>
            <a:chExt cx="2584796" cy="2027909"/>
          </a:xfrm>
        </p:grpSpPr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D78CDD34-87A5-4D33-B0E6-AD4C8054B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09141" y="3904140"/>
              <a:ext cx="2584796" cy="1832261"/>
            </a:xfrm>
            <a:prstGeom prst="rect">
              <a:avLst/>
            </a:prstGeom>
          </p:spPr>
        </p:pic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7B27BA8-0F01-7324-CA06-F18FEEB7BCC8}"/>
                </a:ext>
              </a:extLst>
            </p:cNvPr>
            <p:cNvSpPr/>
            <p:nvPr/>
          </p:nvSpPr>
          <p:spPr>
            <a:xfrm>
              <a:off x="7267459" y="5624272"/>
              <a:ext cx="79003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向点</a:t>
              </a:r>
            </a:p>
          </p:txBody>
        </p:sp>
      </p:grpSp>
      <p:graphicFrame>
        <p:nvGraphicFramePr>
          <p:cNvPr id="43" name="对象 42">
            <a:extLst>
              <a:ext uri="{FF2B5EF4-FFF2-40B4-BE49-F238E27FC236}">
                <a16:creationId xmlns:a16="http://schemas.microsoft.com/office/drawing/2014/main" id="{584F0A12-2DBF-E1FE-FDCD-11910D5B54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5939420"/>
              </p:ext>
            </p:extLst>
          </p:nvPr>
        </p:nvGraphicFramePr>
        <p:xfrm>
          <a:off x="2263235" y="1206062"/>
          <a:ext cx="2466975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233000" imgH="346680" progId="Equation.AxMath">
                  <p:embed/>
                </p:oleObj>
              </mc:Choice>
              <mc:Fallback>
                <p:oleObj name="AxMath" r:id="rId4" imgW="1233000" imgH="346680" progId="Equation.AxMath">
                  <p:embed/>
                  <p:pic>
                    <p:nvPicPr>
                      <p:cNvPr id="43" name="对象 42">
                        <a:extLst>
                          <a:ext uri="{FF2B5EF4-FFF2-40B4-BE49-F238E27FC236}">
                            <a16:creationId xmlns:a16="http://schemas.microsoft.com/office/drawing/2014/main" id="{584F0A12-2DBF-E1FE-FDCD-11910D5B54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63235" y="1206062"/>
                        <a:ext cx="2466975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6" name="组合 45">
            <a:extLst>
              <a:ext uri="{FF2B5EF4-FFF2-40B4-BE49-F238E27FC236}">
                <a16:creationId xmlns:a16="http://schemas.microsoft.com/office/drawing/2014/main" id="{442195B2-7C94-6CE4-36B3-23EEC7992AB2}"/>
              </a:ext>
            </a:extLst>
          </p:cNvPr>
          <p:cNvGrpSpPr/>
          <p:nvPr/>
        </p:nvGrpSpPr>
        <p:grpSpPr>
          <a:xfrm>
            <a:off x="3915343" y="3520686"/>
            <a:ext cx="4106604" cy="2865629"/>
            <a:chOff x="3601759" y="3715175"/>
            <a:chExt cx="4106604" cy="286562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D4E4B64-723C-177D-7022-5807E6256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99622" y="3826015"/>
              <a:ext cx="2582985" cy="2754789"/>
            </a:xfrm>
            <a:prstGeom prst="rect">
              <a:avLst/>
            </a:prstGeom>
          </p:spPr>
        </p:pic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67B841-C629-BA1F-A40A-9342AD600B1D}"/>
                </a:ext>
              </a:extLst>
            </p:cNvPr>
            <p:cNvSpPr/>
            <p:nvPr/>
          </p:nvSpPr>
          <p:spPr>
            <a:xfrm>
              <a:off x="6201227" y="4253049"/>
              <a:ext cx="106980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真方向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33218DC4-B9A8-ED6E-36A3-58DC23BD5FAC}"/>
                </a:ext>
              </a:extLst>
            </p:cNvPr>
            <p:cNvSpPr/>
            <p:nvPr/>
          </p:nvSpPr>
          <p:spPr>
            <a:xfrm>
              <a:off x="4592436" y="3715175"/>
              <a:ext cx="106980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7A4F28A-93D4-7719-839C-C200F283F30C}"/>
                </a:ext>
              </a:extLst>
            </p:cNvPr>
            <p:cNvSpPr/>
            <p:nvPr/>
          </p:nvSpPr>
          <p:spPr>
            <a:xfrm>
              <a:off x="6018987" y="6144441"/>
              <a:ext cx="143428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地球运动方向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D6F00A3-528A-68F5-5975-BFC2E45A39FB}"/>
                </a:ext>
              </a:extLst>
            </p:cNvPr>
            <p:cNvSpPr/>
            <p:nvPr/>
          </p:nvSpPr>
          <p:spPr>
            <a:xfrm>
              <a:off x="6274080" y="5274325"/>
              <a:ext cx="143428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行星运动方向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1E1B9AAC-D631-7303-EBC0-384D21771C5B}"/>
                </a:ext>
              </a:extLst>
            </p:cNvPr>
            <p:cNvSpPr/>
            <p:nvPr/>
          </p:nvSpPr>
          <p:spPr>
            <a:xfrm>
              <a:off x="3601759" y="4548090"/>
              <a:ext cx="19248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“发”光时刻方向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47" name="对象 46">
            <a:extLst>
              <a:ext uri="{FF2B5EF4-FFF2-40B4-BE49-F238E27FC236}">
                <a16:creationId xmlns:a16="http://schemas.microsoft.com/office/drawing/2014/main" id="{1F8B713E-B63B-77F9-9E82-09EED2B677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8245020"/>
              </p:ext>
            </p:extLst>
          </p:nvPr>
        </p:nvGraphicFramePr>
        <p:xfrm>
          <a:off x="1314513" y="5131594"/>
          <a:ext cx="3092450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545840" imgH="346680" progId="Equation.AxMath">
                  <p:embed/>
                </p:oleObj>
              </mc:Choice>
              <mc:Fallback>
                <p:oleObj name="AxMath" r:id="rId7" imgW="1545840" imgH="346680" progId="Equation.AxMath">
                  <p:embed/>
                  <p:pic>
                    <p:nvPicPr>
                      <p:cNvPr id="43" name="对象 42">
                        <a:extLst>
                          <a:ext uri="{FF2B5EF4-FFF2-40B4-BE49-F238E27FC236}">
                            <a16:creationId xmlns:a16="http://schemas.microsoft.com/office/drawing/2014/main" id="{584F0A12-2DBF-E1FE-FDCD-11910D5B54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14513" y="5131594"/>
                        <a:ext cx="3092450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4" name="组合 33">
            <a:extLst>
              <a:ext uri="{FF2B5EF4-FFF2-40B4-BE49-F238E27FC236}">
                <a16:creationId xmlns:a16="http://schemas.microsoft.com/office/drawing/2014/main" id="{79F2C746-3736-0D59-CA23-A7049A6EF0D8}"/>
              </a:ext>
            </a:extLst>
          </p:cNvPr>
          <p:cNvGrpSpPr/>
          <p:nvPr/>
        </p:nvGrpSpPr>
        <p:grpSpPr>
          <a:xfrm>
            <a:off x="7420570" y="3044637"/>
            <a:ext cx="4566563" cy="3616375"/>
            <a:chOff x="3664843" y="3012085"/>
            <a:chExt cx="4566563" cy="3616375"/>
          </a:xfrm>
          <a:solidFill>
            <a:schemeClr val="bg1">
              <a:lumMod val="95000"/>
              <a:alpha val="75000"/>
            </a:schemeClr>
          </a:solidFill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DB96FEAC-D8AC-FCC5-CA1E-D51DD74F1AA2}"/>
                </a:ext>
              </a:extLst>
            </p:cNvPr>
            <p:cNvSpPr/>
            <p:nvPr/>
          </p:nvSpPr>
          <p:spPr>
            <a:xfrm>
              <a:off x="3664843" y="3012085"/>
              <a:ext cx="4566563" cy="3616375"/>
            </a:xfrm>
            <a:prstGeom prst="rect">
              <a:avLst/>
            </a:prstGeom>
            <a:solidFill>
              <a:schemeClr val="bg1">
                <a:lumMod val="95000"/>
                <a:alpha val="85000"/>
              </a:schemeClr>
            </a:solidFill>
            <a:ln w="28575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>
              <a:spAutoFit/>
            </a:bodyPr>
            <a:lstStyle/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import </a:t>
              </a:r>
              <a:r>
                <a:rPr lang="en-GB" altLang="zh-CN" sz="1400" dirty="0" err="1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astropy.units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as u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from astropy.time import Time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from astropy.coordinates import EarthLocation, AltAz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 = Time('J2000')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obj1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= EarthLocation(0*u.deg, 0*u.deg, height=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10.*u.km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obj2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= EarthLocation(0*u.deg, 0*u.deg, height=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36000.*u.km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home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= EarthLocation(0*u.deg, 0*u.deg, height=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0.*u.km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altaz_frame = AltAz(obstime=t, 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location=home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  <a:p>
              <a:pPr fontAlgn="auto">
                <a:spcAft>
                  <a:spcPts val="0"/>
                </a:spcAft>
              </a:pPr>
              <a:endParaRPr lang="en-GB" altLang="zh-CN" sz="1400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obj1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.get_itrs(t).transform_to(altaz_frame).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alt</a:t>
              </a:r>
              <a:endParaRPr lang="en-GB" altLang="zh-CN" sz="1400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Out[1]: 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obj2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.get_itrs(t).transform_to(altaz_frame).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alt</a:t>
              </a:r>
              <a:endParaRPr lang="en-GB" altLang="zh-CN" sz="1400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Out[2]:</a:t>
              </a:r>
              <a:endParaRPr lang="en-GB" altLang="zh-CN" sz="1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fontAlgn="auto">
                <a:spcAft>
                  <a:spcPts val="0"/>
                </a:spcAft>
              </a:pPr>
              <a:endParaRPr lang="en-GB" altLang="zh-CN" sz="1400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ctr" fontAlgn="auto">
                <a:spcAft>
                  <a:spcPts val="0"/>
                </a:spcAft>
              </a:pPr>
              <a:r>
                <a:rPr lang="zh-CN" altLang="en-US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来源：</a:t>
              </a:r>
              <a:r>
                <a:rPr lang="en-US" altLang="zh-CN" sz="1400" dirty="0">
                  <a:solidFill>
                    <a:srgbClr val="0000FF"/>
                  </a:solidFill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 Common mistakes — Astropy</a:t>
              </a:r>
              <a:endParaRPr lang="en-US" altLang="zh-CN" sz="1400" dirty="0">
                <a:solidFill>
                  <a:srgbClr val="0000FF"/>
                </a:solidFill>
              </a:endParaRPr>
            </a:p>
            <a:p>
              <a:pPr algn="ctr" fontAlgn="auto">
                <a:spcBef>
                  <a:spcPts val="600"/>
                </a:spcBef>
                <a:spcAft>
                  <a:spcPts val="0"/>
                </a:spcAft>
              </a:pPr>
              <a:r>
                <a:rPr lang="zh-CN" altLang="en-US" sz="14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任何软件包的使用必须阅读所有使用说明</a:t>
              </a:r>
              <a:endParaRPr lang="zh-CN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69DF7CA5-BD63-B03F-1FBD-C7855CACB4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330048" y="5183629"/>
              <a:ext cx="1409822" cy="228620"/>
            </a:xfrm>
            <a:prstGeom prst="rect">
              <a:avLst/>
            </a:prstGeom>
            <a:grpFill/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68F32F7A-056E-02AA-0513-9603F0959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356720" y="5631422"/>
              <a:ext cx="1356478" cy="213378"/>
            </a:xfrm>
            <a:prstGeom prst="rect">
              <a:avLst/>
            </a:prstGeom>
            <a:grpFill/>
          </p:spPr>
        </p:pic>
      </p:grpSp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9B71D3DC-A6E4-26D3-E973-2BC7D16063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0" y="709074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27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274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人造天体观测中，需不需要考虑？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大气折射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周日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周年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光行时内目标运动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787D93A-ACA0-86A8-5C75-F74D9A2F78A3}"/>
              </a:ext>
            </a:extLst>
          </p:cNvPr>
          <p:cNvSpPr/>
          <p:nvPr/>
        </p:nvSpPr>
        <p:spPr>
          <a:xfrm>
            <a:off x="3867467" y="1052512"/>
            <a:ext cx="3240999" cy="4274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√</a:t>
            </a:r>
            <a:endParaRPr lang="en-US" altLang="zh-CN" sz="28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低精度下可忽略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4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√</a:t>
            </a:r>
            <a:endParaRPr lang="en-US" altLang="zh-CN" sz="24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低精度下可忽略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935BB5-7977-5A8D-BAD6-B7CF34394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3942" y="2083847"/>
            <a:ext cx="3370165" cy="269030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0489F0D7-0FFF-3836-2112-5BAE21A30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725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423031" y="2056588"/>
            <a:ext cx="6824062" cy="2959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站心坐标系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站心坐标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观测几何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视差、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大气折射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与光行差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100116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908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站心地平坐标系（</a:t>
            </a:r>
            <a:r>
              <a:rPr lang="en-US" altLang="zh-CN" sz="28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28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优点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定义直观，便于实现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易于直接进行观测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缺点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同一日标的天顶（及地平坐标）随观测者的变化而变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地平坐标随周日运动非线性变化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站心赤道坐标系（</a:t>
            </a:r>
            <a:r>
              <a:rPr lang="en-US" altLang="zh-CN" sz="28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α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28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δ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站心坐标系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A6C7565-5BD2-5CF8-8740-DD9D711878DC}"/>
              </a:ext>
            </a:extLst>
          </p:cNvPr>
          <p:cNvSpPr/>
          <p:nvPr/>
        </p:nvSpPr>
        <p:spPr>
          <a:xfrm>
            <a:off x="2071746" y="5730203"/>
            <a:ext cx="24939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坐标转换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C9DDEE7-A81C-CD4A-A386-227A9F8AB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2567" y="1132749"/>
            <a:ext cx="3686932" cy="3325898"/>
          </a:xfrm>
          <a:prstGeom prst="rect">
            <a:avLst/>
          </a:prstGeom>
        </p:spPr>
      </p:pic>
      <p:pic>
        <p:nvPicPr>
          <p:cNvPr id="4" name="图形 3" descr="困惑的脸轮廓 纯色填充">
            <a:extLst>
              <a:ext uri="{FF2B5EF4-FFF2-40B4-BE49-F238E27FC236}">
                <a16:creationId xmlns:a16="http://schemas.microsoft.com/office/drawing/2014/main" id="{F7BD5593-A3D5-EF22-7A56-A912FFAC54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19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2A92C011-1307-51B8-B306-C9444397344E}"/>
              </a:ext>
            </a:extLst>
          </p:cNvPr>
          <p:cNvSpPr/>
          <p:nvPr/>
        </p:nvSpPr>
        <p:spPr>
          <a:xfrm>
            <a:off x="407987" y="1052513"/>
            <a:ext cx="11376025" cy="5555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站心地平坐标系  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—&gt;  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站心赤道坐标系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站心赤道坐标系  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—&gt;  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地心赤道坐标系</a:t>
            </a:r>
          </a:p>
          <a:p>
            <a:pPr lvl="4">
              <a:spcBef>
                <a:spcPts val="600"/>
              </a:spcBef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（没有直接联系）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07987" y="1052513"/>
            <a:ext cx="11376025" cy="1308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站心坐标系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66C5FF7-47AF-CB86-843D-002FA0AD2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48" y="3649375"/>
            <a:ext cx="5196401" cy="1760968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DF51D492-5642-379D-1B1D-61CD31542964}"/>
              </a:ext>
            </a:extLst>
          </p:cNvPr>
          <p:cNvSpPr/>
          <p:nvPr/>
        </p:nvSpPr>
        <p:spPr>
          <a:xfrm>
            <a:off x="6290495" y="4228504"/>
            <a:ext cx="2072820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en-US" altLang="zh-CN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atan2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  <a:endParaRPr 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D9F450B2-A510-9802-61BD-BFFD39111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2567" y="1132749"/>
            <a:ext cx="3686932" cy="332589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A977928-085A-3E15-245E-C0482B7DC6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504" y="2907714"/>
            <a:ext cx="5080383" cy="50420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0789A10-4AC3-C14D-9A0B-D473B150B6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8436" y="1770860"/>
            <a:ext cx="1691787" cy="9449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66AF6BF-BBC8-50C9-59F2-89A755A169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535" y="1770860"/>
            <a:ext cx="2072820" cy="96020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0920E7-4400-479C-4FBD-0CA85A56E99E}"/>
              </a:ext>
            </a:extLst>
          </p:cNvPr>
          <p:cNvSpPr/>
          <p:nvPr/>
        </p:nvSpPr>
        <p:spPr>
          <a:xfrm>
            <a:off x="1843982" y="4349755"/>
            <a:ext cx="37965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地平坐标随周日运动非线性变化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456B403-C33E-A2A2-C701-AA4DBB0C2D8A}"/>
              </a:ext>
            </a:extLst>
          </p:cNvPr>
          <p:cNvSpPr/>
          <p:nvPr/>
        </p:nvSpPr>
        <p:spPr>
          <a:xfrm>
            <a:off x="2835285" y="2076944"/>
            <a:ext cx="207282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&lt;- 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注意已经将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轴反向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DB99F31-8213-400C-D6E0-F1B78A905178}"/>
              </a:ext>
            </a:extLst>
          </p:cNvPr>
          <p:cNvSpPr/>
          <p:nvPr/>
        </p:nvSpPr>
        <p:spPr>
          <a:xfrm>
            <a:off x="7188891" y="4913554"/>
            <a:ext cx="1873339" cy="461665"/>
          </a:xfrm>
          <a:prstGeom prst="rect">
            <a:avLst/>
          </a:prstGeom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极移在哪？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形 12" descr="困惑的脸轮廓 纯色填充">
            <a:extLst>
              <a:ext uri="{FF2B5EF4-FFF2-40B4-BE49-F238E27FC236}">
                <a16:creationId xmlns:a16="http://schemas.microsoft.com/office/drawing/2014/main" id="{B1ABEF74-13B7-3AED-7F2D-F2C4F7376A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6B15F33-2FCB-52B5-B48F-D136C66C135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10719" y="5633081"/>
            <a:ext cx="3951313" cy="459074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5F5EC375-58C2-FD98-8BB6-AE6BAC194764}"/>
              </a:ext>
            </a:extLst>
          </p:cNvPr>
          <p:cNvSpPr/>
          <p:nvPr/>
        </p:nvSpPr>
        <p:spPr>
          <a:xfrm>
            <a:off x="8363315" y="6146215"/>
            <a:ext cx="18733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啥坐标系？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4A83356D-45AC-D2A8-1A6D-20CAA57F5785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7640412" y="6073386"/>
            <a:ext cx="722903" cy="3036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B8C92AD6-E50C-504C-C379-A97D6B196A86}"/>
              </a:ext>
            </a:extLst>
          </p:cNvPr>
          <p:cNvCxnSpPr/>
          <p:nvPr/>
        </p:nvCxnSpPr>
        <p:spPr>
          <a:xfrm>
            <a:off x="407987" y="5531224"/>
            <a:ext cx="112192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72D69366-4AAF-3C8D-1739-C52F05E6090F}"/>
              </a:ext>
            </a:extLst>
          </p:cNvPr>
          <p:cNvSpPr/>
          <p:nvPr/>
        </p:nvSpPr>
        <p:spPr>
          <a:xfrm>
            <a:off x="11281539" y="6209408"/>
            <a:ext cx="9033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站坐标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BF1FC83B-BE33-80DC-9824-320DEBC8DE89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11026588" y="6092155"/>
            <a:ext cx="254951" cy="301919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21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" grpId="0"/>
      <p:bldP spid="9" grpId="0" animBg="1"/>
      <p:bldP spid="14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5469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站址坐标 </a:t>
            </a:r>
            <a:r>
              <a:rPr lang="en-US" altLang="zh-CN" sz="2800" b="1" i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R</a:t>
            </a:r>
            <a:r>
              <a:rPr lang="en-US" altLang="zh-CN" sz="2800" b="1" i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</a:t>
            </a:r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2800" i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zh-CN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2800" i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λ</a:t>
            </a:r>
            <a:r>
              <a:rPr lang="zh-CN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2800" i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φ</a:t>
            </a:r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800" b="1" dirty="0">
              <a:solidFill>
                <a:prstClr val="black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	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“地平”的定义？</a:t>
            </a:r>
            <a:endParaRPr lang="en-US" alt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大地高</a:t>
            </a:r>
            <a:endParaRPr lang="en-US" altLang="zh-CN" sz="2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沿法线到参考椭球面距离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高程异常：与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正高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（海拔高度）之差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λ</a:t>
            </a:r>
            <a:r>
              <a:rPr lang="en-US" altLang="zh-CN" sz="2400" b="1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大地经度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测地经度</a:t>
            </a:r>
            <a:endParaRPr lang="en-US" altLang="zh-CN" sz="2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与格林尼治子午面夹角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φ</a:t>
            </a:r>
            <a:r>
              <a:rPr lang="en-US" altLang="zh-CN" sz="2400" b="1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大地纬度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测地纬度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站址纬度</a:t>
            </a:r>
            <a:endParaRPr lang="en-US" altLang="zh-CN" sz="2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参考椭球面法线与赤道面夹角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垂线偏差：与铅垂线方向（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天文纬度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）之差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区别于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地心纬度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（不可忽略）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站心坐标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3B1FC80-EC96-EF7E-66C4-7B9B72101197}"/>
              </a:ext>
            </a:extLst>
          </p:cNvPr>
          <p:cNvSpPr/>
          <p:nvPr/>
        </p:nvSpPr>
        <p:spPr>
          <a:xfrm>
            <a:off x="5377189" y="1004727"/>
            <a:ext cx="4965943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参考椭球：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地固坐标系下的旋转椭球体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扁率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ε = 1/298.257223563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WGS84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9288747-AE97-97B5-9586-8D4E999DD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7469" y="3200086"/>
            <a:ext cx="3391326" cy="3352975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AD83851-B5EA-B594-6EF8-E751D54E2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7466" y="1745010"/>
            <a:ext cx="3646260" cy="275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37C16F32-CD74-B590-53DA-86754BB805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381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894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测站位置矢量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949200" y="5807533"/>
            <a:ext cx="26393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忽略量级：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站心坐标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FA9A91A-CD8C-7755-4A9B-B96AC15D4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578" y="2195570"/>
            <a:ext cx="3489530" cy="116708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5F6FBAF-B2FD-F168-06AA-D807F51D6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292" y="3471782"/>
            <a:ext cx="3980908" cy="350741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E02BCA13-5DF8-3901-D482-FEBB49BDA5AD}"/>
              </a:ext>
            </a:extLst>
          </p:cNvPr>
          <p:cNvSpPr/>
          <p:nvPr/>
        </p:nvSpPr>
        <p:spPr>
          <a:xfrm>
            <a:off x="1163624" y="1722359"/>
            <a:ext cx="37965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测地纬度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6AB015A-ECEE-833B-3FF4-C1C232E6AD72}"/>
              </a:ext>
            </a:extLst>
          </p:cNvPr>
          <p:cNvSpPr/>
          <p:nvPr/>
        </p:nvSpPr>
        <p:spPr>
          <a:xfrm>
            <a:off x="7112667" y="1727668"/>
            <a:ext cx="37965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地心纬度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DB162EF-A548-80BD-F059-6184D01023AC}"/>
              </a:ext>
            </a:extLst>
          </p:cNvPr>
          <p:cNvSpPr/>
          <p:nvPr/>
        </p:nvSpPr>
        <p:spPr>
          <a:xfrm>
            <a:off x="5349622" y="4345379"/>
            <a:ext cx="1981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关系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55FEED4-B547-7195-383E-F5E6FF9C2F57}"/>
                  </a:ext>
                </a:extLst>
              </p:cNvPr>
              <p:cNvSpPr txBox="1"/>
              <p:nvPr/>
            </p:nvSpPr>
            <p:spPr>
              <a:xfrm>
                <a:off x="3404790" y="4761802"/>
                <a:ext cx="6110966" cy="728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CN" altLang="en-US" sz="2000" i="1" smtClean="0">
                              <a:latin typeface="Cambria Math" panose="02040503050406030204" pitchFamily="18" charset="0"/>
                            </a:rPr>
                            <m:t>tan</m:t>
                          </m:r>
                        </m:fName>
                        <m:e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zh-CN" alt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sSup>
                        <m:sSupPr>
                          <m:ctrlPr>
                            <a:rPr lang="zh-CN" alt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unc>
                            <m:func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zh-CN" altLang="en-US" sz="2000" i="1" smtClean="0">
                                  <a:latin typeface="Cambria Math" panose="02040503050406030204" pitchFamily="18" charset="0"/>
                                </a:rPr>
                                <m:t>tan</m:t>
                              </m:r>
                            </m:fName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e>
                          </m:func>
                        </m:e>
                        <m:sup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zh-CN" alt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f>
                        <m:fPr>
                          <m:ctrlPr>
                            <a:rPr lang="zh-CN" alt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𝑍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zh-CN" alt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zh-CN" altLang="en-US" sz="2000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zh-CN" alt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p>
                                  <m: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55FEED4-B547-7195-383E-F5E6FF9C2F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4790" y="4761802"/>
                <a:ext cx="6110966" cy="7280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图片 27">
            <a:extLst>
              <a:ext uri="{FF2B5EF4-FFF2-40B4-BE49-F238E27FC236}">
                <a16:creationId xmlns:a16="http://schemas.microsoft.com/office/drawing/2014/main" id="{27B11CEC-C9E2-5204-0CA6-296DBC72B8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1661" y="2264785"/>
            <a:ext cx="2646795" cy="12637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9E441FD0-1125-6D6B-A3A4-AB9025A2370C}"/>
                  </a:ext>
                </a:extLst>
              </p:cNvPr>
              <p:cNvSpPr txBox="1"/>
              <p:nvPr/>
            </p:nvSpPr>
            <p:spPr>
              <a:xfrm>
                <a:off x="4872990" y="5661331"/>
                <a:ext cx="1005703" cy="728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2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𝜀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9E441FD0-1125-6D6B-A3A4-AB9025A237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2990" y="5661331"/>
                <a:ext cx="1005703" cy="72808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矩形 29">
            <a:extLst>
              <a:ext uri="{FF2B5EF4-FFF2-40B4-BE49-F238E27FC236}">
                <a16:creationId xmlns:a16="http://schemas.microsoft.com/office/drawing/2014/main" id="{315C00A4-7B48-9C5D-3921-1DA7E39C6CAD}"/>
              </a:ext>
            </a:extLst>
          </p:cNvPr>
          <p:cNvSpPr/>
          <p:nvPr/>
        </p:nvSpPr>
        <p:spPr>
          <a:xfrm>
            <a:off x="5711605" y="5869944"/>
            <a:ext cx="39692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 m 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高度约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en-US" altLang="zh-CN" b="1" baseline="30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-6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，与极移相当</a:t>
            </a:r>
            <a:endParaRPr lang="zh-CN" b="1" baseline="30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箭头: 下 31">
            <a:extLst>
              <a:ext uri="{FF2B5EF4-FFF2-40B4-BE49-F238E27FC236}">
                <a16:creationId xmlns:a16="http://schemas.microsoft.com/office/drawing/2014/main" id="{ADB2F077-8E3C-BDF6-9218-AED7DC98CC9A}"/>
              </a:ext>
            </a:extLst>
          </p:cNvPr>
          <p:cNvSpPr/>
          <p:nvPr/>
        </p:nvSpPr>
        <p:spPr>
          <a:xfrm rot="18741885">
            <a:off x="5140901" y="3747277"/>
            <a:ext cx="649413" cy="9189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箭头: 下 32">
            <a:extLst>
              <a:ext uri="{FF2B5EF4-FFF2-40B4-BE49-F238E27FC236}">
                <a16:creationId xmlns:a16="http://schemas.microsoft.com/office/drawing/2014/main" id="{5B7D8A86-D0D1-579A-0FA9-1CCA6FFCADF0}"/>
              </a:ext>
            </a:extLst>
          </p:cNvPr>
          <p:cNvSpPr/>
          <p:nvPr/>
        </p:nvSpPr>
        <p:spPr>
          <a:xfrm rot="2636265">
            <a:off x="6844702" y="3678644"/>
            <a:ext cx="649413" cy="9189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5BA2DE9-DD4F-05A5-EA7D-70B2F3FD995D}"/>
              </a:ext>
            </a:extLst>
          </p:cNvPr>
          <p:cNvSpPr/>
          <p:nvPr/>
        </p:nvSpPr>
        <p:spPr>
          <a:xfrm>
            <a:off x="6313309" y="6235526"/>
            <a:ext cx="30641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更精确结果可迭代求解</a:t>
            </a:r>
            <a:endParaRPr 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CB14BF6D-E7D6-7140-8B5B-EC09317AE2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011473" y="3849882"/>
            <a:ext cx="571360" cy="571360"/>
          </a:xfrm>
          <a:prstGeom prst="rect">
            <a:avLst/>
          </a:prstGeom>
        </p:spPr>
      </p:pic>
      <p:pic>
        <p:nvPicPr>
          <p:cNvPr id="4" name="图形 3" descr="困惑的脸轮廓 纯色填充">
            <a:extLst>
              <a:ext uri="{FF2B5EF4-FFF2-40B4-BE49-F238E27FC236}">
                <a16:creationId xmlns:a16="http://schemas.microsoft.com/office/drawing/2014/main" id="{C2333A2C-7733-19E7-02BE-9D86A183B4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9218" y="1652405"/>
            <a:ext cx="571360" cy="571360"/>
          </a:xfrm>
          <a:prstGeom prst="rect">
            <a:avLst/>
          </a:prstGeom>
        </p:spPr>
      </p:pic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BF2AA77F-D29E-3D12-448F-09F2874EE5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515044" y="1652405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1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5" grpId="0"/>
      <p:bldP spid="29" grpId="0"/>
      <p:bldP spid="30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9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航天器可见性条件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：视野范围内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地平高度 </a:t>
            </a:r>
            <a:r>
              <a:rPr lang="en-US" altLang="zh-CN" sz="2400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&gt; </a:t>
            </a:r>
            <a:r>
              <a:rPr lang="en-US" altLang="zh-CN" sz="2400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</a:t>
            </a:r>
            <a:r>
              <a:rPr lang="en-US" altLang="zh-CN" sz="2400" b="1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（地平坐标系）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大气消光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天光背景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房屋、树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望远镜机械限制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地心张角 </a:t>
            </a:r>
            <a:r>
              <a:rPr lang="en-US" altLang="zh-CN" sz="2400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θ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&lt; </a:t>
            </a:r>
            <a:r>
              <a:rPr lang="en-US" altLang="zh-CN" sz="2400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θ</a:t>
            </a:r>
            <a:r>
              <a:rPr lang="en-US" altLang="zh-CN" sz="2400" b="1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（地心坐标系）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从几何上，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测站可见区域 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等价于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卫星覆盖范围</a:t>
            </a:r>
            <a:endParaRPr lang="en-US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DE96C40-9A7D-7670-2BDC-DFE490D01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521" y="1588829"/>
            <a:ext cx="4153298" cy="392191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4E878FD-9356-84AF-1517-8984354AE994}"/>
              </a:ext>
            </a:extLst>
          </p:cNvPr>
          <p:cNvSpPr/>
          <p:nvPr/>
        </p:nvSpPr>
        <p:spPr>
          <a:xfrm>
            <a:off x="5083789" y="1902452"/>
            <a:ext cx="24531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</a:t>
            </a:r>
            <a:r>
              <a:rPr lang="en-US" altLang="zh-CN" b="1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5°~15°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B5158DD-32BE-7AB1-0ECB-FE4D1335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954" y="4859230"/>
            <a:ext cx="3000375" cy="571500"/>
          </a:xfrm>
          <a:prstGeom prst="rect">
            <a:avLst/>
          </a:prstGeom>
        </p:spPr>
      </p:pic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08392D28-91C8-518D-657C-4F79FC0DF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053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894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卫星覆盖范围：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已知覆盖张角极限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测站可见区域：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已知高度角极限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39A293-4A04-0F49-FBFC-93499A87D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702" y="1286664"/>
            <a:ext cx="4176122" cy="451143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D60D6A0-E2ED-4C80-F0BB-15C7F9E4F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077" y="4491243"/>
            <a:ext cx="3567355" cy="159358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51FA674-3753-DCF7-9BA8-50AAD8579D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6077" y="1835419"/>
            <a:ext cx="3491331" cy="159358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247D335A-9AF5-BD22-798B-74B92DAEF0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1449" y="1286664"/>
            <a:ext cx="282245" cy="34496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5684D96-12C1-B15E-CCD0-61856A0E4B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4795" y="3852884"/>
            <a:ext cx="321446" cy="344966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CD998B98-DA94-A368-8F97-15D734330BBE}"/>
              </a:ext>
            </a:extLst>
          </p:cNvPr>
          <p:cNvSpPr/>
          <p:nvPr/>
        </p:nvSpPr>
        <p:spPr>
          <a:xfrm>
            <a:off x="6982702" y="6020384"/>
            <a:ext cx="42645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这套计算方式存在什么问题？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60172995-DED1-4019-DEB3-3A6DFFD4C6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56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5816967" cy="5393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星下点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大地纬度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or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地心纬度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算例：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已知卫星行下点坐标         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，可见范围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，求这个范围上所有点的坐标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13EAD2-DAA6-7D7A-86DF-99E9C3AB7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82" y="917601"/>
            <a:ext cx="6618555" cy="42829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40E47B9-7744-AADE-10A4-76F9E493AA46}"/>
              </a:ext>
            </a:extLst>
          </p:cNvPr>
          <p:cNvSpPr/>
          <p:nvPr/>
        </p:nvSpPr>
        <p:spPr>
          <a:xfrm>
            <a:off x="40530" y="3198916"/>
            <a:ext cx="5382882" cy="10382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n-GB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www.n2yo.com</a:t>
            </a:r>
            <a:endParaRPr lang="en-GB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n-GB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www.satflare.com/track.asp?q=visual</a:t>
            </a:r>
            <a:endParaRPr 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B8E956D-33DA-2B78-A210-6212CB114A96}"/>
              </a:ext>
            </a:extLst>
          </p:cNvPr>
          <p:cNvSpPr/>
          <p:nvPr/>
        </p:nvSpPr>
        <p:spPr>
          <a:xfrm>
            <a:off x="1110213" y="2384718"/>
            <a:ext cx="15999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绕地航天器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A388ABE-0CDB-1DF7-5B34-195252E00544}"/>
              </a:ext>
            </a:extLst>
          </p:cNvPr>
          <p:cNvSpPr/>
          <p:nvPr/>
        </p:nvSpPr>
        <p:spPr>
          <a:xfrm>
            <a:off x="2639788" y="2397307"/>
            <a:ext cx="23637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深空探测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行星科学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F5FD152-942D-56D9-18C8-309C78850525}"/>
              </a:ext>
            </a:extLst>
          </p:cNvPr>
          <p:cNvSpPr/>
          <p:nvPr/>
        </p:nvSpPr>
        <p:spPr>
          <a:xfrm>
            <a:off x="7927432" y="711200"/>
            <a:ext cx="17699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星下点轨迹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408D88F-B619-023F-09FD-9BC02019C2AC}"/>
              </a:ext>
            </a:extLst>
          </p:cNvPr>
          <p:cNvSpPr/>
          <p:nvPr/>
        </p:nvSpPr>
        <p:spPr>
          <a:xfrm>
            <a:off x="1132058" y="2779228"/>
            <a:ext cx="15999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陨落预报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9B1C105B-4C1F-FB1C-6AAB-506EF1DB8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5055" y="3587403"/>
            <a:ext cx="3901620" cy="3016564"/>
          </a:xfrm>
          <a:prstGeom prst="rect">
            <a:avLst/>
          </a:prstGeom>
        </p:spPr>
      </p:pic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B166FD64-47F9-D9BE-63F6-56124D96FA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4559955"/>
              </p:ext>
            </p:extLst>
          </p:nvPr>
        </p:nvGraphicFramePr>
        <p:xfrm>
          <a:off x="3601329" y="5538788"/>
          <a:ext cx="76200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329040" imgH="196560" progId="Equation.AxMath">
                  <p:embed/>
                </p:oleObj>
              </mc:Choice>
              <mc:Fallback>
                <p:oleObj name="AxMath" r:id="rId6" imgW="329040" imgH="196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01329" y="5538788"/>
                        <a:ext cx="762000" cy="458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C3D67A06-1442-8A17-3880-704615A33A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548553"/>
              </p:ext>
            </p:extLst>
          </p:nvPr>
        </p:nvGraphicFramePr>
        <p:xfrm>
          <a:off x="5701616" y="5578695"/>
          <a:ext cx="200705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93240" imgH="189000" progId="Equation.AxMath">
                  <p:embed/>
                </p:oleObj>
              </mc:Choice>
              <mc:Fallback>
                <p:oleObj name="AxMath" r:id="rId8" imgW="93240" imgH="189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01616" y="5578695"/>
                        <a:ext cx="200705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形 11" descr="困惑的脸轮廓 纯色填充">
            <a:extLst>
              <a:ext uri="{FF2B5EF4-FFF2-40B4-BE49-F238E27FC236}">
                <a16:creationId xmlns:a16="http://schemas.microsoft.com/office/drawing/2014/main" id="{70C5BA42-A803-FCBD-DFDE-A4BA6DA43EF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74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45031</TotalTime>
  <Words>907</Words>
  <Application>Microsoft Office PowerPoint</Application>
  <PresentationFormat>宽屏</PresentationFormat>
  <Paragraphs>216</Paragraphs>
  <Slides>17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等线</vt:lpstr>
      <vt:lpstr>华文行楷</vt:lpstr>
      <vt:lpstr>微软雅黑</vt:lpstr>
      <vt:lpstr>Arial</vt:lpstr>
      <vt:lpstr>Calibri</vt:lpstr>
      <vt:lpstr>Cambria Math</vt:lpstr>
      <vt:lpstr>Times New Roman</vt:lpstr>
      <vt:lpstr>Wingdings</vt:lpstr>
      <vt:lpstr>数学物理科学部 模板</vt:lpstr>
      <vt:lpstr>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341</cp:revision>
  <dcterms:created xsi:type="dcterms:W3CDTF">2022-10-24T14:28:29Z</dcterms:created>
  <dcterms:modified xsi:type="dcterms:W3CDTF">2023-07-21T07:12:14Z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